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1" r:id="rId3"/>
    <p:sldId id="281" r:id="rId4"/>
    <p:sldId id="279" r:id="rId5"/>
    <p:sldId id="276" r:id="rId6"/>
    <p:sldId id="277" r:id="rId7"/>
    <p:sldId id="282" r:id="rId8"/>
    <p:sldId id="278" r:id="rId9"/>
    <p:sldId id="280" r:id="rId10"/>
    <p:sldId id="284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76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A422C-71EB-4A2C-B356-5EA92F4D76EC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FEE1B-ED08-4897-A98E-0FBDDD6FA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4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2400"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defTabSz="917575">
              <a:defRPr sz="2400"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defTabSz="917575">
              <a:defRPr sz="2400"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defTabSz="917575">
              <a:defRPr sz="2400"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defTabSz="917575">
              <a:defRPr sz="2400"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fld id="{D28741C2-599D-4105-85A4-ACD9195722FB}" type="slidenum">
              <a:rPr lang="de-DE" sz="1200" b="0" smtClean="0"/>
              <a:pPr/>
              <a:t>1</a:t>
            </a:fld>
            <a:endParaRPr lang="de-DE" sz="1200" b="0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886200" y="1"/>
            <a:ext cx="2971800" cy="45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sz="1000" b="0" i="1">
                <a:latin typeface="Times New Roman" pitchFamily="18" charset="0"/>
              </a:rPr>
              <a:t>1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8686406"/>
            <a:ext cx="2971800" cy="45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0" y="1"/>
            <a:ext cx="2971800" cy="45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3886200" y="1"/>
            <a:ext cx="2971800" cy="45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3886200" y="8686406"/>
            <a:ext cx="2971800" cy="45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3" tIns="44448" rIns="90483" bIns="44448" anchor="b"/>
          <a:lstStyle/>
          <a:p>
            <a:pPr algn="r"/>
            <a:r>
              <a:rPr lang="en-US" sz="1200" b="0">
                <a:latin typeface="Times New Roman" pitchFamily="18" charset="0"/>
              </a:rPr>
              <a:t>1</a:t>
            </a:r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0" y="8686406"/>
            <a:ext cx="2971800" cy="45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9"/>
          <p:cNvSpPr>
            <a:spLocks noChangeArrowheads="1"/>
          </p:cNvSpPr>
          <p:nvPr/>
        </p:nvSpPr>
        <p:spPr bwMode="auto">
          <a:xfrm>
            <a:off x="0" y="1"/>
            <a:ext cx="2971800" cy="45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6125" cy="3417887"/>
          </a:xfrm>
          <a:ln w="12700" cap="flat"/>
        </p:spPr>
      </p:sp>
      <p:sp>
        <p:nvSpPr>
          <p:cNvPr id="24588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914400" y="4342414"/>
            <a:ext cx="5029200" cy="41151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3" tIns="44448" rIns="90483" bIns="44448"/>
          <a:lstStyle/>
          <a:p>
            <a:pPr eaLnBrk="1" hangingPunct="1"/>
            <a:endParaRPr lang="it-IT" sz="1200" dirty="0" smtClean="0"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83AB-7C6C-4EE6-B46F-709A9BD59C7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DABB-934C-4299-8D8F-B53BF7139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5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83AB-7C6C-4EE6-B46F-709A9BD59C7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DABB-934C-4299-8D8F-B53BF7139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5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83AB-7C6C-4EE6-B46F-709A9BD59C7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DABB-934C-4299-8D8F-B53BF7139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45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5D085-AB8E-4609-B2F4-AE973C34B35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24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83AB-7C6C-4EE6-B46F-709A9BD59C7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DABB-934C-4299-8D8F-B53BF7139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1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83AB-7C6C-4EE6-B46F-709A9BD59C7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DABB-934C-4299-8D8F-B53BF7139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7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83AB-7C6C-4EE6-B46F-709A9BD59C7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DABB-934C-4299-8D8F-B53BF7139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1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83AB-7C6C-4EE6-B46F-709A9BD59C7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DABB-934C-4299-8D8F-B53BF7139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8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83AB-7C6C-4EE6-B46F-709A9BD59C7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DABB-934C-4299-8D8F-B53BF7139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4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83AB-7C6C-4EE6-B46F-709A9BD59C7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DABB-934C-4299-8D8F-B53BF7139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3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83AB-7C6C-4EE6-B46F-709A9BD59C7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DABB-934C-4299-8D8F-B53BF7139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83AB-7C6C-4EE6-B46F-709A9BD59C7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DABB-934C-4299-8D8F-B53BF7139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83AB-7C6C-4EE6-B46F-709A9BD59C7B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7DABB-934C-4299-8D8F-B53BF7139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8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11202" y="6248400"/>
            <a:ext cx="1897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1" name="Picture 4" descr="MP0015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1" y="152400"/>
            <a:ext cx="9243213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33400" y="1524000"/>
            <a:ext cx="8610600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Current Research in Public Procurement:</a:t>
            </a:r>
          </a:p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A Global Perspective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13" name="Picture 3" descr="DSI New College Square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3371452"/>
            <a:ext cx="1265239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78574" y="4953000"/>
            <a:ext cx="8490858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 err="1" smtClean="0"/>
              <a:t>Khi</a:t>
            </a:r>
            <a:r>
              <a:rPr lang="en-GB" sz="2800" dirty="0" smtClean="0"/>
              <a:t> V. Thai, Ph.D., Professor</a:t>
            </a:r>
          </a:p>
          <a:p>
            <a:pPr algn="ctr"/>
            <a:r>
              <a:rPr lang="en-GB" sz="2800" dirty="0" smtClean="0"/>
              <a:t>School of Public Administration</a:t>
            </a:r>
          </a:p>
          <a:p>
            <a:pPr algn="ctr"/>
            <a:r>
              <a:rPr lang="en-GB" sz="2800" dirty="0" smtClean="0"/>
              <a:t>Florida Atlantic University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9659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Implication of the question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Professionalizing public procurement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20574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Recent research efforts:</a:t>
            </a:r>
          </a:p>
          <a:p>
            <a:pPr>
              <a:buFontTx/>
              <a:buChar char="-"/>
            </a:pPr>
            <a:r>
              <a:rPr lang="en-US" dirty="0" smtClean="0"/>
              <a:t>Developing a common body of procurement knowledge</a:t>
            </a:r>
          </a:p>
          <a:p>
            <a:pPr>
              <a:buFontTx/>
              <a:buChar char="-"/>
            </a:pPr>
            <a:r>
              <a:rPr lang="en-US" dirty="0" smtClean="0"/>
              <a:t>Developing basic procurement principles</a:t>
            </a:r>
          </a:p>
          <a:p>
            <a:pPr>
              <a:buFontTx/>
              <a:buChar char="-"/>
            </a:pPr>
            <a:r>
              <a:rPr lang="en-US" dirty="0" smtClean="0"/>
              <a:t>Developing a code of ethics</a:t>
            </a:r>
          </a:p>
          <a:p>
            <a:pPr>
              <a:buFontTx/>
              <a:buChar char="-"/>
            </a:pPr>
            <a:r>
              <a:rPr lang="en-US" dirty="0" smtClean="0"/>
              <a:t>Certification program for professional qualification requirements </a:t>
            </a:r>
          </a:p>
        </p:txBody>
      </p:sp>
    </p:spTree>
    <p:extLst>
      <p:ext uri="{BB962C8B-B14F-4D97-AF65-F5344CB8AC3E}">
        <p14:creationId xmlns:p14="http://schemas.microsoft.com/office/powerpoint/2010/main" val="10655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Gracias!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Thank you!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err="1" smtClean="0"/>
              <a:t>Khi</a:t>
            </a:r>
            <a:r>
              <a:rPr lang="en-US" sz="3200" dirty="0" smtClean="0"/>
              <a:t> V. Thai</a:t>
            </a:r>
            <a:br>
              <a:rPr lang="en-US" sz="3200" dirty="0" smtClean="0"/>
            </a:br>
            <a:r>
              <a:rPr lang="en-US" sz="3200" dirty="0" smtClean="0"/>
              <a:t>Florida Atlantic University</a:t>
            </a:r>
            <a:br>
              <a:rPr lang="en-US" sz="3200" dirty="0" smtClean="0"/>
            </a:br>
            <a:r>
              <a:rPr lang="en-US" sz="3200" dirty="0" smtClean="0"/>
              <a:t>777 Glades Road</a:t>
            </a:r>
            <a:br>
              <a:rPr lang="en-US" sz="3200" dirty="0" smtClean="0"/>
            </a:br>
            <a:r>
              <a:rPr lang="en-US" sz="3200" dirty="0" smtClean="0"/>
              <a:t>Boca Raton, Florida</a:t>
            </a:r>
            <a:br>
              <a:rPr lang="en-US" sz="3200" dirty="0" smtClean="0"/>
            </a:br>
            <a:r>
              <a:rPr lang="en-US" sz="3200" dirty="0" smtClean="0"/>
              <a:t>thai@fau.edu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62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Trends in Public Procurement Research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This is a challenging issue: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It is very difficult to trace scientifically this trend, globally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But a clear trend we have seen since the late 1990s: An increasing research interest in the world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1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1771"/>
            <a:ext cx="7772400" cy="1045029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Toward a Framework for Public Procurement Research</a:t>
            </a:r>
            <a:endParaRPr lang="en-US" sz="36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5371909"/>
              </p:ext>
            </p:extLst>
          </p:nvPr>
        </p:nvGraphicFramePr>
        <p:xfrm>
          <a:off x="0" y="1066800"/>
          <a:ext cx="9144001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462"/>
                <a:gridCol w="234462"/>
                <a:gridCol w="4611077"/>
              </a:tblGrid>
              <a:tr h="4089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Four</a:t>
                      </a:r>
                      <a:r>
                        <a:rPr lang="en-US" sz="2000" baseline="0" dirty="0" smtClean="0"/>
                        <a:t> Pillars (OECD, </a:t>
                      </a:r>
                      <a:r>
                        <a:rPr lang="en-US" sz="2000" i="1" baseline="0" dirty="0" smtClean="0"/>
                        <a:t>Methodology for Assessment of National Procurement Systems</a:t>
                      </a:r>
                      <a:r>
                        <a:rPr lang="en-US" sz="2000" baseline="0" dirty="0" smtClean="0"/>
                        <a:t>, 17/7/2006)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Four Cornerstones (US GAO, </a:t>
                      </a:r>
                      <a:r>
                        <a:rPr lang="en-US" sz="20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Framework for Assessing the Acquisition Function of Federal Agencies</a:t>
                      </a:r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Sept., 2005)</a:t>
                      </a:r>
                      <a:endParaRPr lang="en-US" sz="20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Legislative and Regulatory 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Policies and Processes</a:t>
                      </a:r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Institutional &amp; Management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Organizational Alignment and Leadership </a:t>
                      </a:r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Procurement Operations and Markets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Human Capital</a:t>
                      </a:r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Integrity and Transparency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Knowledge and Information Management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903304"/>
              </p:ext>
            </p:extLst>
          </p:nvPr>
        </p:nvGraphicFramePr>
        <p:xfrm>
          <a:off x="685800" y="3940628"/>
          <a:ext cx="79248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Proposed Framework: A Combination of the above Frameworks</a:t>
                      </a:r>
                      <a:endParaRPr lang="en-US" sz="20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Legislative Framework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and Policies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Procurement Operations: Institutional Capacity, Processes &amp; Methods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Management Capacity/Human Capacity/Knowledge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Information/Integrity/Transparency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Political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and Cultural Environment and Markets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(Thai, “Public Procurement Re-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exaamined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,”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Journal of Public Procurement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2001).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Freccia circolare a destra 18"/>
          <p:cNvSpPr/>
          <p:nvPr/>
        </p:nvSpPr>
        <p:spPr>
          <a:xfrm>
            <a:off x="-648072" y="2971800"/>
            <a:ext cx="648072" cy="2151250"/>
          </a:xfrm>
          <a:prstGeom prst="curvedRightArrow">
            <a:avLst/>
          </a:prstGeom>
          <a:solidFill>
            <a:srgbClr val="004488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Freccia circolare a destra 18"/>
          <p:cNvSpPr/>
          <p:nvPr/>
        </p:nvSpPr>
        <p:spPr>
          <a:xfrm flipH="1">
            <a:off x="9144000" y="2928276"/>
            <a:ext cx="609600" cy="1998850"/>
          </a:xfrm>
          <a:prstGeom prst="curvedRightArrow">
            <a:avLst/>
          </a:prstGeom>
          <a:solidFill>
            <a:srgbClr val="004488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Legislative and Regulatory Framework, and Policies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" y="1676400"/>
            <a:ext cx="8839200" cy="4419600"/>
          </a:xfrm>
        </p:spPr>
        <p:txBody>
          <a:bodyPr/>
          <a:lstStyle/>
          <a:p>
            <a:r>
              <a:rPr lang="en-US" dirty="0" smtClean="0"/>
              <a:t>Research Issues:</a:t>
            </a:r>
          </a:p>
          <a:p>
            <a:pPr lvl="1">
              <a:buFontTx/>
              <a:buChar char="-"/>
            </a:pPr>
            <a:r>
              <a:rPr lang="en-US" dirty="0" smtClean="0"/>
              <a:t>Procurement laws and regulations, reforms or revisions to reflect the changing environment</a:t>
            </a:r>
          </a:p>
          <a:p>
            <a:pPr lvl="1">
              <a:buFontTx/>
              <a:buChar char="-"/>
            </a:pPr>
            <a:r>
              <a:rPr lang="en-US" dirty="0" smtClean="0"/>
              <a:t>Public procurement as a policy tools: SMEs, environmental sustainability, procurement of innovation (R&amp;D)</a:t>
            </a:r>
          </a:p>
        </p:txBody>
      </p:sp>
    </p:spTree>
    <p:extLst>
      <p:ext uri="{BB962C8B-B14F-4D97-AF65-F5344CB8AC3E}">
        <p14:creationId xmlns:p14="http://schemas.microsoft.com/office/powerpoint/2010/main" val="33605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Procurement </a:t>
            </a:r>
            <a:r>
              <a:rPr lang="en-US" b="1" dirty="0" smtClean="0">
                <a:solidFill>
                  <a:srgbClr val="FF0000"/>
                </a:solidFill>
              </a:rPr>
              <a:t>Operations:  </a:t>
            </a:r>
            <a:r>
              <a:rPr lang="en-US" b="1" dirty="0">
                <a:solidFill>
                  <a:srgbClr val="FF0000"/>
                </a:solidFill>
              </a:rPr>
              <a:t>Institutional </a:t>
            </a:r>
            <a:r>
              <a:rPr lang="en-US" b="1" dirty="0" smtClean="0">
                <a:solidFill>
                  <a:srgbClr val="FF0000"/>
                </a:solidFill>
              </a:rPr>
              <a:t>Capacity, Processes and Methods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600200"/>
            <a:ext cx="8991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Research Issues: Current problems</a:t>
            </a:r>
          </a:p>
          <a:p>
            <a:pPr lvl="1"/>
            <a:r>
              <a:rPr lang="en-US" dirty="0" smtClean="0"/>
              <a:t>Insufficient attention given to needs assessments and budget decision or the missing links in the procurement process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Incomplete process: assets management and disposals</a:t>
            </a:r>
          </a:p>
          <a:p>
            <a:pPr lvl="1"/>
            <a:r>
              <a:rPr lang="en-US" dirty="0"/>
              <a:t>Institutional arrangement in public procurement: centralization vs. decentralization, procurement structure, national and local </a:t>
            </a:r>
            <a:r>
              <a:rPr lang="en-US" dirty="0" smtClean="0"/>
              <a:t>arrangement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6" name="Gruppo 17"/>
          <p:cNvGrpSpPr/>
          <p:nvPr/>
        </p:nvGrpSpPr>
        <p:grpSpPr>
          <a:xfrm>
            <a:off x="228601" y="3284200"/>
            <a:ext cx="6819186" cy="1259476"/>
            <a:chOff x="1115615" y="4285610"/>
            <a:chExt cx="5798321" cy="1407065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067372" y="4285610"/>
              <a:ext cx="3665589" cy="8270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>
              <a:solidFill>
                <a:srgbClr val="969696"/>
              </a:solidFill>
              <a:miter lim="800000"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  <a:reflection blurRad="6350" stA="52000" endA="300" endPos="3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0" tIns="0" rIns="0" bIns="0" anchor="b"/>
            <a:lstStyle/>
            <a:p>
              <a:pPr algn="ctr">
                <a:defRPr/>
              </a:pPr>
              <a:endParaRPr lang="en-US" sz="1100" i="1">
                <a:latin typeface="Trebuchet MS" pitchFamily="34" charset="0"/>
              </a:endParaRPr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4290446" y="4485309"/>
              <a:ext cx="1425435" cy="472844"/>
            </a:xfrm>
            <a:prstGeom prst="homePlate">
              <a:avLst>
                <a:gd name="adj" fmla="val 36869"/>
              </a:avLst>
            </a:prstGeom>
            <a:gradFill flip="none" rotWithShape="1">
              <a:gsLst>
                <a:gs pos="0">
                  <a:srgbClr val="FFFFFF">
                    <a:shade val="30000"/>
                    <a:satMod val="115000"/>
                  </a:srgbClr>
                </a:gs>
                <a:gs pos="50000">
                  <a:srgbClr val="FFFFFF">
                    <a:shade val="67500"/>
                    <a:satMod val="115000"/>
                  </a:srgbClr>
                </a:gs>
                <a:gs pos="100000">
                  <a:srgbClr val="FFFF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1600" b="1" dirty="0" smtClean="0">
                  <a:latin typeface="Trebuchet MS" pitchFamily="34" charset="0"/>
                </a:rPr>
                <a:t>Contract Implementation</a:t>
              </a:r>
              <a:endParaRPr lang="en-US" sz="1600" b="1" dirty="0">
                <a:latin typeface="Trebuchet MS" pitchFamily="34" charset="0"/>
              </a:endParaRPr>
            </a:p>
          </p:txBody>
        </p:sp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>
              <a:off x="3102599" y="4464239"/>
              <a:ext cx="1111248" cy="493914"/>
            </a:xfrm>
            <a:prstGeom prst="homePlate">
              <a:avLst>
                <a:gd name="adj" fmla="val 26660"/>
              </a:avLst>
            </a:prstGeom>
            <a:gradFill flip="none" rotWithShape="1">
              <a:gsLst>
                <a:gs pos="0">
                  <a:srgbClr val="FFFFFF">
                    <a:shade val="30000"/>
                    <a:satMod val="115000"/>
                  </a:srgbClr>
                </a:gs>
                <a:gs pos="50000">
                  <a:srgbClr val="FFFFFF">
                    <a:shade val="67500"/>
                    <a:satMod val="115000"/>
                  </a:srgbClr>
                </a:gs>
                <a:gs pos="100000">
                  <a:srgbClr val="FFFF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1600" b="1" dirty="0" smtClean="0">
                  <a:latin typeface="Trebuchet MS" pitchFamily="34" charset="0"/>
                </a:rPr>
                <a:t>Contract Formulation</a:t>
              </a:r>
              <a:endParaRPr lang="en-US" sz="1600" b="1" dirty="0">
                <a:latin typeface="Trebuchet MS" pitchFamily="34" charset="0"/>
              </a:endParaRPr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5784568" y="4469595"/>
              <a:ext cx="896877" cy="488556"/>
            </a:xfrm>
            <a:prstGeom prst="homePlate">
              <a:avLst>
                <a:gd name="adj" fmla="val 30200"/>
              </a:avLst>
            </a:prstGeom>
            <a:gradFill flip="none" rotWithShape="1">
              <a:gsLst>
                <a:gs pos="0">
                  <a:srgbClr val="FFFFFF">
                    <a:shade val="30000"/>
                    <a:satMod val="115000"/>
                  </a:srgbClr>
                </a:gs>
                <a:gs pos="50000">
                  <a:srgbClr val="FFFFFF">
                    <a:shade val="67500"/>
                    <a:satMod val="115000"/>
                  </a:srgbClr>
                </a:gs>
                <a:gs pos="100000">
                  <a:srgbClr val="FFFFF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1600" b="1" dirty="0" smtClean="0">
                  <a:latin typeface="Trebuchet MS" pitchFamily="34" charset="0"/>
                </a:rPr>
                <a:t>Contract Closeout</a:t>
              </a:r>
              <a:endParaRPr lang="en-US" sz="1600" b="1" dirty="0">
                <a:latin typeface="Trebuchet MS" pitchFamily="34" charset="0"/>
              </a:endParaRPr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1506859" y="4285610"/>
              <a:ext cx="1439862" cy="82708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1100" b="1" dirty="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</a:endParaRPr>
            </a:p>
            <a:p>
              <a:pPr algn="ctr">
                <a:defRPr/>
              </a:pPr>
              <a:r>
                <a:rPr lang="en-US" sz="1600" b="1" dirty="0" smtClean="0">
                  <a:solidFill>
                    <a:schemeClr val="bg1">
                      <a:lumMod val="95000"/>
                    </a:schemeClr>
                  </a:solidFill>
                  <a:latin typeface="Trebuchet MS" pitchFamily="34" charset="0"/>
                </a:rPr>
                <a:t>Needs Assessments &amp;</a:t>
              </a:r>
            </a:p>
            <a:p>
              <a:pPr algn="ctr">
                <a:defRPr/>
              </a:pPr>
              <a:r>
                <a:rPr lang="en-US" sz="1600" b="1" dirty="0" smtClean="0">
                  <a:solidFill>
                    <a:schemeClr val="bg1">
                      <a:lumMod val="95000"/>
                    </a:schemeClr>
                  </a:solidFill>
                  <a:latin typeface="Trebuchet MS" pitchFamily="34" charset="0"/>
                </a:rPr>
                <a:t>Budget decisions</a:t>
              </a:r>
            </a:p>
            <a:p>
              <a:pPr algn="ctr">
                <a:spcBef>
                  <a:spcPct val="40000"/>
                </a:spcBef>
                <a:defRPr/>
              </a:pPr>
              <a:endParaRPr lang="en-US" sz="1100" i="1" dirty="0">
                <a:latin typeface="Trebuchet MS" pitchFamily="34" charset="0"/>
              </a:endParaRP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3915129" y="5336028"/>
              <a:ext cx="1645519" cy="350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CD88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40458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85738" indent="-185738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indent="0">
                <a:lnSpc>
                  <a:spcPct val="90000"/>
                </a:lnSpc>
                <a:spcBef>
                  <a:spcPct val="20000"/>
                </a:spcBef>
              </a:pPr>
              <a:r>
                <a:rPr lang="en-US" sz="1600" i="1" dirty="0" smtClean="0">
                  <a:latin typeface="Trebuchet MS" pitchFamily="34" charset="0"/>
                </a:rPr>
                <a:t>Feedback </a:t>
              </a:r>
              <a:endParaRPr lang="en-US" sz="1600" i="1" dirty="0">
                <a:latin typeface="Trebuchet MS" pitchFamily="34" charset="0"/>
              </a:endParaRPr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6681445" y="4699154"/>
              <a:ext cx="232491" cy="0"/>
            </a:xfrm>
            <a:prstGeom prst="line">
              <a:avLst/>
            </a:prstGeom>
            <a:noFill/>
            <a:ln w="28575">
              <a:solidFill>
                <a:srgbClr val="0B337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 flipH="1">
              <a:off x="6913936" y="4672003"/>
              <a:ext cx="0" cy="1020671"/>
            </a:xfrm>
            <a:prstGeom prst="line">
              <a:avLst/>
            </a:prstGeom>
            <a:noFill/>
            <a:ln w="28575">
              <a:solidFill>
                <a:srgbClr val="0B337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H="1">
              <a:off x="1115615" y="5692675"/>
              <a:ext cx="5798321" cy="0"/>
            </a:xfrm>
            <a:prstGeom prst="line">
              <a:avLst/>
            </a:prstGeom>
            <a:noFill/>
            <a:ln w="28575">
              <a:solidFill>
                <a:srgbClr val="0B337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4"/>
            <p:cNvSpPr>
              <a:spLocks noChangeShapeType="1"/>
            </p:cNvSpPr>
            <p:nvPr/>
          </p:nvSpPr>
          <p:spPr bwMode="auto">
            <a:xfrm flipV="1">
              <a:off x="1115616" y="4644033"/>
              <a:ext cx="0" cy="1048641"/>
            </a:xfrm>
            <a:prstGeom prst="line">
              <a:avLst/>
            </a:prstGeom>
            <a:noFill/>
            <a:ln w="28575">
              <a:solidFill>
                <a:srgbClr val="0B337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5"/>
            <p:cNvSpPr>
              <a:spLocks noChangeShapeType="1"/>
            </p:cNvSpPr>
            <p:nvPr/>
          </p:nvSpPr>
          <p:spPr bwMode="auto">
            <a:xfrm>
              <a:off x="1115616" y="4644033"/>
              <a:ext cx="361950" cy="0"/>
            </a:xfrm>
            <a:prstGeom prst="line">
              <a:avLst/>
            </a:prstGeom>
            <a:noFill/>
            <a:ln w="28575">
              <a:solidFill>
                <a:srgbClr val="0B337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7173686" y="3259897"/>
            <a:ext cx="1664368" cy="740334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0" tIns="0" rIns="0" bIns="0" anchor="ctr"/>
          <a:lstStyle/>
          <a:p>
            <a:pPr algn="ctr">
              <a:defRPr/>
            </a:pPr>
            <a:endParaRPr lang="en-US" sz="1100" b="1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</a:endParaRPr>
          </a:p>
          <a:p>
            <a:pPr algn="ctr">
              <a:defRPr/>
            </a:pPr>
            <a:r>
              <a:rPr lang="en-US" sz="1600" b="1" dirty="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</a:rPr>
              <a:t>Assets Management &amp; Disposal</a:t>
            </a:r>
          </a:p>
          <a:p>
            <a:pPr algn="ctr">
              <a:spcBef>
                <a:spcPct val="40000"/>
              </a:spcBef>
              <a:defRPr/>
            </a:pPr>
            <a:endParaRPr lang="en-US" sz="1100" i="1" dirty="0">
              <a:latin typeface="Trebuchet MS" pitchFamily="34" charset="0"/>
            </a:endParaRPr>
          </a:p>
        </p:txBody>
      </p:sp>
      <p:sp>
        <p:nvSpPr>
          <p:cNvPr id="26" name="Line 35"/>
          <p:cNvSpPr>
            <a:spLocks noChangeShapeType="1"/>
          </p:cNvSpPr>
          <p:nvPr/>
        </p:nvSpPr>
        <p:spPr bwMode="auto">
          <a:xfrm>
            <a:off x="3218866" y="4058489"/>
            <a:ext cx="0" cy="434366"/>
          </a:xfrm>
          <a:prstGeom prst="line">
            <a:avLst/>
          </a:prstGeom>
          <a:noFill/>
          <a:ln w="28575">
            <a:solidFill>
              <a:srgbClr val="0B337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5"/>
          <p:cNvSpPr>
            <a:spLocks noChangeShapeType="1"/>
          </p:cNvSpPr>
          <p:nvPr/>
        </p:nvSpPr>
        <p:spPr bwMode="auto">
          <a:xfrm>
            <a:off x="4679469" y="4074352"/>
            <a:ext cx="0" cy="434366"/>
          </a:xfrm>
          <a:prstGeom prst="line">
            <a:avLst/>
          </a:prstGeom>
          <a:noFill/>
          <a:ln w="28575">
            <a:solidFill>
              <a:srgbClr val="0B337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5"/>
          <p:cNvSpPr>
            <a:spLocks noChangeShapeType="1"/>
          </p:cNvSpPr>
          <p:nvPr/>
        </p:nvSpPr>
        <p:spPr bwMode="auto">
          <a:xfrm flipV="1">
            <a:off x="2743200" y="4086868"/>
            <a:ext cx="0" cy="451501"/>
          </a:xfrm>
          <a:prstGeom prst="line">
            <a:avLst/>
          </a:prstGeom>
          <a:noFill/>
          <a:ln w="28575">
            <a:solidFill>
              <a:srgbClr val="0B337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 flipV="1">
            <a:off x="5105400" y="4090213"/>
            <a:ext cx="0" cy="453462"/>
          </a:xfrm>
          <a:prstGeom prst="line">
            <a:avLst/>
          </a:prstGeom>
          <a:noFill/>
          <a:ln w="28575">
            <a:solidFill>
              <a:srgbClr val="0B337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Management </a:t>
            </a:r>
            <a:r>
              <a:rPr lang="en-US" b="1" dirty="0" smtClean="0">
                <a:solidFill>
                  <a:srgbClr val="FF0000"/>
                </a:solidFill>
              </a:rPr>
              <a:t>Capacity, Human Capacity, and </a:t>
            </a:r>
            <a:r>
              <a:rPr lang="en-US" b="1" dirty="0">
                <a:solidFill>
                  <a:srgbClr val="FF0000"/>
                </a:solidFill>
              </a:rPr>
              <a:t>Knowledge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" y="1981200"/>
            <a:ext cx="8915400" cy="4724400"/>
          </a:xfrm>
        </p:spPr>
        <p:txBody>
          <a:bodyPr/>
          <a:lstStyle/>
          <a:p>
            <a:r>
              <a:rPr lang="en-US" dirty="0" smtClean="0"/>
              <a:t>Research Issues:</a:t>
            </a:r>
          </a:p>
          <a:p>
            <a:pPr lvl="1"/>
            <a:r>
              <a:rPr lang="en-US" dirty="0" smtClean="0"/>
              <a:t>Efficiency in procurement </a:t>
            </a:r>
            <a:r>
              <a:rPr lang="en-US" dirty="0"/>
              <a:t>operations and practices </a:t>
            </a:r>
            <a:endParaRPr lang="en-US" dirty="0" smtClean="0"/>
          </a:p>
          <a:p>
            <a:pPr lvl="1"/>
            <a:r>
              <a:rPr lang="en-US" dirty="0"/>
              <a:t>Existence of contract administration and dispute resolution provisions </a:t>
            </a:r>
          </a:p>
          <a:p>
            <a:pPr lvl="1"/>
            <a:r>
              <a:rPr lang="en-US" dirty="0" smtClean="0"/>
              <a:t>Body of procurement knowledge </a:t>
            </a:r>
          </a:p>
          <a:p>
            <a:pPr lvl="1"/>
            <a:r>
              <a:rPr lang="en-US" dirty="0"/>
              <a:t>Level of procurement competence among government officials within the entity, or </a:t>
            </a:r>
            <a:r>
              <a:rPr lang="en-US" b="1" dirty="0">
                <a:solidFill>
                  <a:srgbClr val="0070C0"/>
                </a:solidFill>
              </a:rPr>
              <a:t>public procurement </a:t>
            </a:r>
            <a:r>
              <a:rPr lang="en-US" b="1" dirty="0" smtClean="0">
                <a:solidFill>
                  <a:srgbClr val="0070C0"/>
                </a:solidFill>
              </a:rPr>
              <a:t>professionalization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Issue of Professionalism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" y="1752600"/>
            <a:ext cx="8991600" cy="3505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Arial" charset="0"/>
              </a:rPr>
              <a:t>“My colleague in MOF asked for information on comparative experience of professional qualification requirements for public procurement officers. I wonder whether you could provide some information on this or any links for further exploration”</a:t>
            </a:r>
            <a:r>
              <a:rPr lang="en-US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(Prof. </a:t>
            </a:r>
            <a:r>
              <a:rPr lang="en-US" sz="2400" dirty="0" err="1">
                <a:latin typeface="Arial" charset="0"/>
              </a:rPr>
              <a:t>Fuguo</a:t>
            </a:r>
            <a:r>
              <a:rPr lang="en-US" sz="2400" dirty="0">
                <a:latin typeface="Arial" charset="0"/>
              </a:rPr>
              <a:t> Cao, China, 02 Sept. 2012 e-mail).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944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Information, Integrity, and Transparency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r>
              <a:rPr lang="en-US" dirty="0" smtClean="0"/>
              <a:t>Research Issues:</a:t>
            </a:r>
          </a:p>
          <a:p>
            <a:pPr lvl="1"/>
            <a:r>
              <a:rPr lang="en-US" dirty="0" smtClean="0"/>
              <a:t>Effective </a:t>
            </a:r>
            <a:r>
              <a:rPr lang="en-US" dirty="0"/>
              <a:t>control </a:t>
            </a:r>
            <a:r>
              <a:rPr lang="en-US" dirty="0" smtClean="0"/>
              <a:t>and </a:t>
            </a:r>
            <a:r>
              <a:rPr lang="en-US" dirty="0"/>
              <a:t>audit </a:t>
            </a:r>
            <a:r>
              <a:rPr lang="en-US" dirty="0" smtClean="0"/>
              <a:t>systems</a:t>
            </a:r>
          </a:p>
          <a:p>
            <a:pPr lvl="1"/>
            <a:r>
              <a:rPr lang="en-US" dirty="0"/>
              <a:t>Enforcement and follow-up on findings and recommendations of the control </a:t>
            </a:r>
            <a:r>
              <a:rPr lang="en-US" dirty="0" smtClean="0"/>
              <a:t>framework</a:t>
            </a:r>
          </a:p>
          <a:p>
            <a:pPr lvl="1"/>
            <a:r>
              <a:rPr lang="en-US" dirty="0"/>
              <a:t>timely information on compliance to enable management </a:t>
            </a:r>
            <a:r>
              <a:rPr lang="en-US" dirty="0" smtClean="0"/>
              <a:t>action</a:t>
            </a:r>
          </a:p>
          <a:p>
            <a:pPr lvl="1"/>
            <a:r>
              <a:rPr lang="en-US" dirty="0" smtClean="0"/>
              <a:t>How to prevent or reduce corruption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Political, Market and Cultural Environment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981200"/>
            <a:ext cx="86106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Research Issues:</a:t>
            </a:r>
          </a:p>
          <a:p>
            <a:pPr lvl="1"/>
            <a:r>
              <a:rPr lang="en-US" dirty="0" smtClean="0"/>
              <a:t>Political system may have positive or negative impacts on public procurement practices</a:t>
            </a:r>
          </a:p>
          <a:p>
            <a:pPr lvl="1"/>
            <a:r>
              <a:rPr lang="en-US" dirty="0" smtClean="0"/>
              <a:t>Different cultures have different levels of procurement integrity</a:t>
            </a:r>
          </a:p>
          <a:p>
            <a:pPr lvl="1"/>
            <a:r>
              <a:rPr lang="en-US" dirty="0" smtClean="0"/>
              <a:t>Market: There </a:t>
            </a:r>
            <a:r>
              <a:rPr lang="en-US" dirty="0"/>
              <a:t>are </a:t>
            </a:r>
            <a:r>
              <a:rPr lang="en-US" dirty="0" smtClean="0"/>
              <a:t>possible </a:t>
            </a:r>
            <a:r>
              <a:rPr lang="en-US" dirty="0"/>
              <a:t>major systemic constraints (e.g. inadequate access to credit, contracting practices, etc.) inhibiting the private sector’s capacity to access the procurement market.</a:t>
            </a:r>
          </a:p>
        </p:txBody>
      </p:sp>
    </p:spTree>
    <p:extLst>
      <p:ext uri="{BB962C8B-B14F-4D97-AF65-F5344CB8AC3E}">
        <p14:creationId xmlns:p14="http://schemas.microsoft.com/office/powerpoint/2010/main" val="273733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>
          <a:noFill/>
        </a:ln>
      </a:spPr>
      <a:bodyPr wrap="square" rtlCol="0" anchor="ctr">
        <a:spAutoFit/>
      </a:bodyPr>
      <a:lstStyle>
        <a:defPPr algn="ctr">
          <a:defRPr sz="3200" dirty="0" smtClean="0"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1859</TotalTime>
  <Words>529</Words>
  <Application>Microsoft Office PowerPoint</Application>
  <PresentationFormat>On-screen Show 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Trends in Public Procurement Research</vt:lpstr>
      <vt:lpstr>Toward a Framework for Public Procurement Research</vt:lpstr>
      <vt:lpstr>Legislative and Regulatory Framework, and Policies</vt:lpstr>
      <vt:lpstr>Procurement Operations:  Institutional Capacity, Processes and Methods</vt:lpstr>
      <vt:lpstr>Management Capacity, Human Capacity, and Knowledge</vt:lpstr>
      <vt:lpstr>Issue of Professionalism</vt:lpstr>
      <vt:lpstr> Information, Integrity, and Transparency </vt:lpstr>
      <vt:lpstr>Political, Market and Cultural Environment </vt:lpstr>
      <vt:lpstr>Implication of the question: Professionalizing public procurement</vt:lpstr>
      <vt:lpstr>Gracias! Thank you!    Khi V. Thai Florida Atlantic University 777 Glades Road Boca Raton, Florida thai@fau.edu</vt:lpstr>
    </vt:vector>
  </TitlesOfParts>
  <Company>Florida Atlantic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Khi V. Thai</dc:creator>
  <cp:lastModifiedBy>Khi V. Thai</cp:lastModifiedBy>
  <cp:revision>39</cp:revision>
  <dcterms:created xsi:type="dcterms:W3CDTF">2012-09-06T20:31:28Z</dcterms:created>
  <dcterms:modified xsi:type="dcterms:W3CDTF">2012-09-10T12:31:22Z</dcterms:modified>
</cp:coreProperties>
</file>